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898" r:id="rId2"/>
    <p:sldId id="934" r:id="rId3"/>
    <p:sldId id="892" r:id="rId4"/>
    <p:sldId id="899" r:id="rId5"/>
    <p:sldId id="902" r:id="rId6"/>
    <p:sldId id="893" r:id="rId7"/>
    <p:sldId id="927" r:id="rId8"/>
    <p:sldId id="895" r:id="rId9"/>
    <p:sldId id="928" r:id="rId10"/>
    <p:sldId id="931" r:id="rId11"/>
    <p:sldId id="930" r:id="rId12"/>
    <p:sldId id="933" r:id="rId13"/>
    <p:sldId id="932" r:id="rId14"/>
    <p:sldId id="935" r:id="rId15"/>
    <p:sldId id="936" r:id="rId16"/>
    <p:sldId id="925" r:id="rId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 Bastidas" initials="LB" lastIdx="1" clrIdx="0">
    <p:extLst>
      <p:ext uri="{19B8F6BF-5375-455C-9EA6-DF929625EA0E}">
        <p15:presenceInfo xmlns:p15="http://schemas.microsoft.com/office/powerpoint/2012/main" userId="Leo Bastid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8CC644"/>
    <a:srgbClr val="619DAC"/>
    <a:srgbClr val="5DB28F"/>
    <a:srgbClr val="626EA8"/>
    <a:srgbClr val="8164A3"/>
    <a:srgbClr val="9BBA59"/>
    <a:srgbClr val="60B55A"/>
    <a:srgbClr val="1869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61364" autoAdjust="0"/>
  </p:normalViewPr>
  <p:slideViewPr>
    <p:cSldViewPr snapToGrid="0" snapToObjects="1">
      <p:cViewPr varScale="1">
        <p:scale>
          <a:sx n="65" d="100"/>
          <a:sy n="65" d="100"/>
        </p:scale>
        <p:origin x="1620" y="60"/>
      </p:cViewPr>
      <p:guideLst/>
    </p:cSldViewPr>
  </p:slideViewPr>
  <p:outlineViewPr>
    <p:cViewPr>
      <p:scale>
        <a:sx n="33" d="100"/>
        <a:sy n="33" d="100"/>
      </p:scale>
      <p:origin x="0" y="-255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30306A5B-0BD1-A445-8DF5-E4ADA9E0382D}" type="datetimeFigureOut">
              <a:rPr lang="en-US" smtClean="0"/>
              <a:t>5/30/2020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3284C32-4A36-CF4E-AD7C-E77C63DE9F23}" type="slidenum">
              <a:rPr lang="en-US" smtClean="0"/>
              <a:t>‹#›</a:t>
            </a:fld>
            <a:endParaRPr lang="en-US"/>
          </a:p>
        </p:txBody>
      </p:sp>
    </p:spTree>
    <p:extLst>
      <p:ext uri="{BB962C8B-B14F-4D97-AF65-F5344CB8AC3E}">
        <p14:creationId xmlns:p14="http://schemas.microsoft.com/office/powerpoint/2010/main" val="2094416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rustedsec.com/team/dave-kennedy/"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trustedsec.com/team/tyler-hudak/" TargetMode="External"/><Relationship Id="rId4" Type="http://schemas.openxmlformats.org/officeDocument/2006/relationships/hyperlink" Target="https://www.trustedsec.com/team/martin-b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sqrrldata/the-cyber-hunting-maturity-model-6d506faa8ad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sqrrldata/the-cyber-hunting-maturity-model-6d506faa8ad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rustedsec.com/team/leo-bastid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twitter.com/cyberGoatPsyOp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a:t>Our fearless leader, Dave Kennedy </a:t>
            </a:r>
            <a:r>
              <a:rPr lang="en-US" dirty="0">
                <a:hlinkClick r:id="rId3"/>
              </a:rPr>
              <a:t>https://www.trustedsec.com/team/dave-kennedy/</a:t>
            </a:r>
            <a:endParaRPr lang="en-US" sz="1300" dirty="0"/>
          </a:p>
          <a:p>
            <a:pPr marL="181240" indent="-181240">
              <a:buFont typeface="Arial" panose="020B0604020202020204" pitchFamily="34" charset="0"/>
              <a:buChar char="•"/>
            </a:pPr>
            <a:r>
              <a:rPr lang="en-US" sz="1300" dirty="0"/>
              <a:t>Our VP of Consulting Services, Martin Bos </a:t>
            </a:r>
            <a:r>
              <a:rPr lang="en-US" dirty="0">
                <a:hlinkClick r:id="rId4"/>
              </a:rPr>
              <a:t>https://www.trustedsec.com/team/martin-bos/</a:t>
            </a:r>
            <a:endParaRPr lang="en-US" dirty="0"/>
          </a:p>
          <a:p>
            <a:pPr marL="181240" indent="-181240">
              <a:buFont typeface="Arial" panose="020B0604020202020204" pitchFamily="34" charset="0"/>
              <a:buChar char="•"/>
            </a:pPr>
            <a:r>
              <a:rPr lang="en-US" sz="1300" dirty="0"/>
              <a:t>Our IR Practice Lead, Tyler Hudak </a:t>
            </a:r>
            <a:r>
              <a:rPr lang="en-US" dirty="0">
                <a:hlinkClick r:id="rId5"/>
              </a:rPr>
              <a:t>https://www.trustedsec.com/team/tyler-hudak/</a:t>
            </a:r>
            <a:endParaRPr lang="en-US" sz="1300" dirty="0"/>
          </a:p>
        </p:txBody>
      </p:sp>
      <p:sp>
        <p:nvSpPr>
          <p:cNvPr id="4" name="Slide Number Placeholder 3"/>
          <p:cNvSpPr>
            <a:spLocks noGrp="1"/>
          </p:cNvSpPr>
          <p:nvPr>
            <p:ph type="sldNum" sz="quarter" idx="5"/>
          </p:nvPr>
        </p:nvSpPr>
        <p:spPr/>
        <p:txBody>
          <a:bodyPr/>
          <a:lstStyle/>
          <a:p>
            <a:fld id="{93284C32-4A36-CF4E-AD7C-E77C63DE9F23}" type="slidenum">
              <a:rPr lang="en-US" smtClean="0"/>
              <a:t>1</a:t>
            </a:fld>
            <a:endParaRPr lang="en-US"/>
          </a:p>
        </p:txBody>
      </p:sp>
    </p:spTree>
    <p:extLst>
      <p:ext uri="{BB962C8B-B14F-4D97-AF65-F5344CB8AC3E}">
        <p14:creationId xmlns:p14="http://schemas.microsoft.com/office/powerpoint/2010/main" val="109311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10</a:t>
            </a:fld>
            <a:endParaRPr lang="en-US"/>
          </a:p>
        </p:txBody>
      </p:sp>
    </p:spTree>
    <p:extLst>
      <p:ext uri="{BB962C8B-B14F-4D97-AF65-F5344CB8AC3E}">
        <p14:creationId xmlns:p14="http://schemas.microsoft.com/office/powerpoint/2010/main" val="280896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a:t>APT group threat intelligence gathering</a:t>
            </a:r>
          </a:p>
          <a:p>
            <a:pPr marL="664546" lvl="1" indent="-181240">
              <a:buFont typeface="Arial" panose="020B0604020202020204" pitchFamily="34" charset="0"/>
              <a:buChar char="•"/>
            </a:pPr>
            <a:r>
              <a:rPr lang="en-US" sz="1300" dirty="0"/>
              <a:t>Identify threats affecting like companies within the same business sector vertical</a:t>
            </a:r>
          </a:p>
          <a:p>
            <a:pPr marL="664546" lvl="1" indent="-181240">
              <a:buFont typeface="Arial" panose="020B0604020202020204" pitchFamily="34" charset="0"/>
              <a:buChar char="•"/>
            </a:pPr>
            <a:r>
              <a:rPr lang="en-US" sz="1300" dirty="0"/>
              <a:t>Identify how to stay aware of threat group activity</a:t>
            </a:r>
          </a:p>
          <a:p>
            <a:pPr marL="664546" lvl="1" indent="-181240">
              <a:buFont typeface="Arial" panose="020B0604020202020204" pitchFamily="34" charset="0"/>
              <a:buChar char="•"/>
            </a:pPr>
            <a:r>
              <a:rPr lang="en-US" sz="1300" dirty="0"/>
              <a:t>Identify the importance of extracting threat write-up IOCs and associated hunting strategies </a:t>
            </a:r>
          </a:p>
          <a:p>
            <a:pPr marL="181240" indent="-181240">
              <a:buFont typeface="Arial" panose="020B0604020202020204" pitchFamily="34" charset="0"/>
              <a:buChar char="•"/>
            </a:pPr>
            <a:r>
              <a:rPr lang="en-US" sz="1300" dirty="0"/>
              <a:t>Identify how to build the cyclical proactive detection lifecycle</a:t>
            </a:r>
          </a:p>
          <a:p>
            <a:pPr marL="664546" lvl="1" indent="-181240">
              <a:buFont typeface="Arial" panose="020B0604020202020204" pitchFamily="34" charset="0"/>
              <a:buChar char="•"/>
            </a:pPr>
            <a:r>
              <a:rPr lang="en-US" sz="1300" dirty="0"/>
              <a:t>Go over SOC incident process</a:t>
            </a:r>
          </a:p>
          <a:p>
            <a:pPr marL="1147852" lvl="2" indent="-181240">
              <a:buFont typeface="Arial" panose="020B0604020202020204" pitchFamily="34" charset="0"/>
              <a:buChar char="•"/>
            </a:pPr>
            <a:r>
              <a:rPr lang="en-US" sz="1300" dirty="0"/>
              <a:t>Identify how and when do SOC alerts get sent over to Threat Hunt team</a:t>
            </a:r>
          </a:p>
          <a:p>
            <a:pPr marL="1147852" lvl="2" indent="-181240">
              <a:buFont typeface="Arial" panose="020B0604020202020204" pitchFamily="34" charset="0"/>
              <a:buChar char="•"/>
            </a:pPr>
            <a:r>
              <a:rPr lang="en-US" sz="1300" dirty="0"/>
              <a:t>Go over SOC alert-chaining for higher fidelity threat hunting</a:t>
            </a:r>
          </a:p>
          <a:p>
            <a:pPr marL="664546" lvl="1" indent="-181240">
              <a:buFont typeface="Arial" panose="020B0604020202020204" pitchFamily="34" charset="0"/>
              <a:buChar char="•"/>
            </a:pPr>
            <a:r>
              <a:rPr lang="en-US" sz="1300" dirty="0"/>
              <a:t>Go over IR process</a:t>
            </a:r>
          </a:p>
          <a:p>
            <a:pPr marL="1147852" lvl="2" indent="-181240">
              <a:buFont typeface="Arial" panose="020B0604020202020204" pitchFamily="34" charset="0"/>
              <a:buChar char="•"/>
            </a:pPr>
            <a:r>
              <a:rPr lang="en-US" sz="1300" dirty="0"/>
              <a:t>Identify how post-incident indicators can be used for proactive threat hunting detection rule creation activities</a:t>
            </a:r>
          </a:p>
          <a:p>
            <a:pPr marL="664546" lvl="1" indent="-181240">
              <a:buFont typeface="Arial" panose="020B0604020202020204" pitchFamily="34" charset="0"/>
              <a:buChar char="•"/>
            </a:pPr>
            <a:r>
              <a:rPr lang="en-US" sz="1300" dirty="0"/>
              <a:t>Assist in developing SOC-TH-IR cyclical process</a:t>
            </a:r>
          </a:p>
          <a:p>
            <a:pPr marL="1147852" lvl="2" indent="-181240">
              <a:buFont typeface="Arial" panose="020B0604020202020204" pitchFamily="34" charset="0"/>
              <a:buChar char="•"/>
            </a:pPr>
            <a:r>
              <a:rPr lang="en-US" sz="1300" dirty="0"/>
              <a:t>Establish operational documentation</a:t>
            </a:r>
          </a:p>
          <a:p>
            <a:pPr marL="181240" indent="-181240">
              <a:buFont typeface="Arial" panose="020B0604020202020204" pitchFamily="34" charset="0"/>
              <a:buChar char="•"/>
            </a:pPr>
            <a:r>
              <a:rPr lang="en-US" sz="1300" dirty="0"/>
              <a:t>Work on Threat Hunt Program plan</a:t>
            </a:r>
          </a:p>
          <a:p>
            <a:pPr marL="664546" lvl="1" indent="-181240">
              <a:buFont typeface="Arial" panose="020B0604020202020204" pitchFamily="34" charset="0"/>
              <a:buChar char="•"/>
            </a:pPr>
            <a:r>
              <a:rPr lang="en-US" sz="1300" dirty="0"/>
              <a:t>Plan out a month threat hunt plan based on previous days information</a:t>
            </a:r>
          </a:p>
          <a:p>
            <a:pPr marL="1147852" lvl="2" indent="-181240">
              <a:buFont typeface="Arial" panose="020B0604020202020204" pitchFamily="34" charset="0"/>
              <a:buChar char="•"/>
            </a:pPr>
            <a:r>
              <a:rPr lang="en-US" sz="1300" dirty="0"/>
              <a:t>Purpose of the hunt</a:t>
            </a:r>
          </a:p>
          <a:p>
            <a:pPr marL="1147852" lvl="2" indent="-181240">
              <a:buFont typeface="Arial" panose="020B0604020202020204" pitchFamily="34" charset="0"/>
              <a:buChar char="•"/>
            </a:pPr>
            <a:r>
              <a:rPr lang="en-US" sz="1300" dirty="0"/>
              <a:t>Where the hunt will focus on</a:t>
            </a:r>
          </a:p>
          <a:p>
            <a:pPr marL="1631158" lvl="3" indent="-181240">
              <a:buFont typeface="Arial" panose="020B0604020202020204" pitchFamily="34" charset="0"/>
              <a:buChar char="•"/>
            </a:pPr>
            <a:r>
              <a:rPr lang="en-US" sz="1300" dirty="0"/>
              <a:t>Identify assumptions and limitations of hunt</a:t>
            </a:r>
          </a:p>
          <a:p>
            <a:pPr marL="1147852" lvl="2" indent="-181240">
              <a:buFont typeface="Arial" panose="020B0604020202020204" pitchFamily="34" charset="0"/>
              <a:buChar char="•"/>
            </a:pPr>
            <a:r>
              <a:rPr lang="en-US" sz="1300" dirty="0"/>
              <a:t>Desired outcome of the hunt</a:t>
            </a:r>
          </a:p>
          <a:p>
            <a:pPr marL="1631158" lvl="3" indent="-181240">
              <a:buFont typeface="Arial" panose="020B0604020202020204" pitchFamily="34" charset="0"/>
              <a:buChar char="•"/>
            </a:pPr>
            <a:r>
              <a:rPr lang="en-US" sz="1300" dirty="0"/>
              <a:t>Align with business objectives and how threat supports risk reduction</a:t>
            </a:r>
          </a:p>
          <a:p>
            <a:pPr marL="664546" lvl="1" indent="-181240">
              <a:buFont typeface="Arial" panose="020B0604020202020204" pitchFamily="34" charset="0"/>
              <a:buChar char="•"/>
            </a:pPr>
            <a:r>
              <a:rPr lang="en-US" sz="1300" dirty="0"/>
              <a:t>Plan out measurable metrics for reporting</a:t>
            </a:r>
          </a:p>
          <a:p>
            <a:pPr marL="664546" lvl="1" indent="-181240">
              <a:buFont typeface="Arial" panose="020B0604020202020204" pitchFamily="34" charset="0"/>
              <a:buChar char="•"/>
            </a:pPr>
            <a:r>
              <a:rPr lang="en-US" sz="1300" dirty="0"/>
              <a:t>Identify threat hunt documentation</a:t>
            </a:r>
          </a:p>
          <a:p>
            <a:pPr marL="1147852" lvl="2" indent="-181240">
              <a:buFont typeface="Arial" panose="020B0604020202020204" pitchFamily="34" charset="0"/>
              <a:buChar char="•"/>
            </a:pPr>
            <a:r>
              <a:rPr lang="en-US" sz="1300" dirty="0"/>
              <a:t>Repeatable process generation (Run Book)</a:t>
            </a:r>
          </a:p>
          <a:p>
            <a:pPr marL="181240" indent="-181240">
              <a:buFont typeface="Arial" panose="020B0604020202020204" pitchFamily="34" charset="0"/>
              <a:buChar char="•"/>
            </a:pPr>
            <a:r>
              <a:rPr lang="en-US" sz="1300" dirty="0"/>
              <a:t>Work on detection query examples</a:t>
            </a:r>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11</a:t>
            </a:fld>
            <a:endParaRPr lang="en-US"/>
          </a:p>
        </p:txBody>
      </p:sp>
    </p:spTree>
    <p:extLst>
      <p:ext uri="{BB962C8B-B14F-4D97-AF65-F5344CB8AC3E}">
        <p14:creationId xmlns:p14="http://schemas.microsoft.com/office/powerpoint/2010/main" val="77856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12</a:t>
            </a:fld>
            <a:endParaRPr lang="en-US"/>
          </a:p>
        </p:txBody>
      </p:sp>
    </p:spTree>
    <p:extLst>
      <p:ext uri="{BB962C8B-B14F-4D97-AF65-F5344CB8AC3E}">
        <p14:creationId xmlns:p14="http://schemas.microsoft.com/office/powerpoint/2010/main" val="392943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**Full day of operational threat hunting.</a:t>
            </a:r>
            <a:endParaRPr lang="en-US" sz="1300" dirty="0">
              <a:latin typeface="Calibri" panose="020F0502020204030204" pitchFamily="34" charset="0"/>
              <a:ea typeface="Calibri" panose="020F0502020204030204" pitchFamily="34" charset="0"/>
              <a:cs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Pulling it all together</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Operational threat hunting</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Work off of hypothesis created from day before</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From findings identify how to pivot to other internal tools for additional threat analysis and correlation</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how to use OSINT for increased external threat awareness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why threat attribution should not be the focus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communication process and incident escalation if critical finding presents itself</a:t>
            </a:r>
            <a:endParaRPr lang="en-US" sz="1300" dirty="0">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13</a:t>
            </a:fld>
            <a:endParaRPr lang="en-US"/>
          </a:p>
        </p:txBody>
      </p:sp>
    </p:spTree>
    <p:extLst>
      <p:ext uri="{BB962C8B-B14F-4D97-AF65-F5344CB8AC3E}">
        <p14:creationId xmlns:p14="http://schemas.microsoft.com/office/powerpoint/2010/main" val="2126909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i="1" dirty="0"/>
              <a:t>**No operational Threat Hunt activities to take place.</a:t>
            </a:r>
            <a:endParaRPr lang="en-US" sz="1300" dirty="0"/>
          </a:p>
          <a:p>
            <a:pPr marL="181240" indent="-181240">
              <a:buFont typeface="Arial" panose="020B0604020202020204" pitchFamily="34" charset="0"/>
              <a:buChar char="•"/>
            </a:pPr>
            <a:r>
              <a:rPr lang="en-US" sz="1300" dirty="0"/>
              <a:t>Power Point presentation capturing our work for the week.</a:t>
            </a:r>
          </a:p>
          <a:p>
            <a:pPr marL="181240" indent="-181240">
              <a:buFont typeface="Arial" panose="020B0604020202020204" pitchFamily="34" charset="0"/>
              <a:buChar char="•"/>
            </a:pPr>
            <a:r>
              <a:rPr lang="en-US" sz="1300" dirty="0"/>
              <a:t>Verify all knowledge transfer information has been documented and provided </a:t>
            </a:r>
          </a:p>
          <a:p>
            <a:pPr marL="181240" indent="-181240">
              <a:buFont typeface="Arial" panose="020B0604020202020204" pitchFamily="34" charset="0"/>
              <a:buChar char="•"/>
            </a:pPr>
            <a:r>
              <a:rPr lang="en-US" sz="1300" dirty="0"/>
              <a:t>Obtain feedback from the receiving team.</a:t>
            </a:r>
          </a:p>
          <a:p>
            <a:pPr marL="181240" indent="-181240">
              <a:buFont typeface="Arial" panose="020B0604020202020204" pitchFamily="34" charset="0"/>
              <a:buChar char="•"/>
            </a:pPr>
            <a:r>
              <a:rPr lang="en-US" sz="1300" dirty="0"/>
              <a:t>Identify next steps in </a:t>
            </a:r>
            <a:r>
              <a:rPr lang="en-US" sz="1300" dirty="0" err="1"/>
              <a:t>TrustedSec</a:t>
            </a:r>
            <a:r>
              <a:rPr lang="en-US" sz="1300" dirty="0"/>
              <a:t> and receiving team’s relationship</a:t>
            </a:r>
          </a:p>
          <a:p>
            <a:pPr marL="664546" lvl="1" indent="-181240">
              <a:buFont typeface="Arial" panose="020B0604020202020204" pitchFamily="34" charset="0"/>
              <a:buChar char="•"/>
            </a:pPr>
            <a:r>
              <a:rPr lang="en-US" sz="1300" dirty="0"/>
              <a:t>Identify if they require follow-on Threat Hunt assistance</a:t>
            </a:r>
          </a:p>
          <a:p>
            <a:pPr marL="1147852" lvl="2" indent="-181240">
              <a:buFont typeface="Arial" panose="020B0604020202020204" pitchFamily="34" charset="0"/>
              <a:buChar char="•"/>
            </a:pPr>
            <a:r>
              <a:rPr lang="en-US" sz="1300" dirty="0"/>
              <a:t>Quarterly threat hunt assistance for example</a:t>
            </a:r>
          </a:p>
          <a:p>
            <a:pPr marL="1147852" lvl="2" indent="-181240">
              <a:buFont typeface="Arial" panose="020B0604020202020204" pitchFamily="34" charset="0"/>
              <a:buChar char="•"/>
            </a:pPr>
            <a:r>
              <a:rPr lang="en-US" sz="1300" dirty="0"/>
              <a:t>Assistance with continued Threat Hunt Run Book development</a:t>
            </a:r>
          </a:p>
          <a:p>
            <a:pPr marL="1147852" lvl="2" indent="-181240">
              <a:buFont typeface="Arial" panose="020B0604020202020204" pitchFamily="34" charset="0"/>
              <a:buChar char="•"/>
            </a:pPr>
            <a:r>
              <a:rPr lang="en-US" sz="1300" dirty="0"/>
              <a:t>Assistance with Threat Program maturity measurement based on Threat Hunting Maturity Model (HMM)</a:t>
            </a:r>
          </a:p>
          <a:p>
            <a:pPr marL="1631158" lvl="3" indent="-181240">
              <a:buFont typeface="Arial" panose="020B0604020202020204" pitchFamily="34" charset="0"/>
              <a:buChar char="•"/>
            </a:pPr>
            <a:r>
              <a:rPr lang="en-US" sz="1300" u="sng" dirty="0">
                <a:hlinkClick r:id="rId3"/>
              </a:rPr>
              <a:t>https://medium.com/@sqrrldata/the-cyber-hunting-maturity-model-6d506faa8ad5</a:t>
            </a:r>
            <a:endParaRPr lang="en-US" sz="1300" dirty="0"/>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14</a:t>
            </a:fld>
            <a:endParaRPr lang="en-US"/>
          </a:p>
        </p:txBody>
      </p:sp>
    </p:spTree>
    <p:extLst>
      <p:ext uri="{BB962C8B-B14F-4D97-AF65-F5344CB8AC3E}">
        <p14:creationId xmlns:p14="http://schemas.microsoft.com/office/powerpoint/2010/main" val="4111342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i="1" dirty="0"/>
              <a:t>**No operational Threat Hunt activities to take place.</a:t>
            </a:r>
            <a:endParaRPr lang="en-US" sz="1300" dirty="0"/>
          </a:p>
          <a:p>
            <a:pPr marL="181240" indent="-181240">
              <a:buFont typeface="Arial" panose="020B0604020202020204" pitchFamily="34" charset="0"/>
              <a:buChar char="•"/>
            </a:pPr>
            <a:r>
              <a:rPr lang="en-US" sz="1300" dirty="0"/>
              <a:t>Power Point presentation capturing our work for the week.</a:t>
            </a:r>
          </a:p>
          <a:p>
            <a:pPr marL="181240" indent="-181240">
              <a:buFont typeface="Arial" panose="020B0604020202020204" pitchFamily="34" charset="0"/>
              <a:buChar char="•"/>
            </a:pPr>
            <a:r>
              <a:rPr lang="en-US" sz="1300" dirty="0"/>
              <a:t>Verify all knowledge transfer information has been documented and provided </a:t>
            </a:r>
          </a:p>
          <a:p>
            <a:pPr marL="181240" indent="-181240">
              <a:buFont typeface="Arial" panose="020B0604020202020204" pitchFamily="34" charset="0"/>
              <a:buChar char="•"/>
            </a:pPr>
            <a:r>
              <a:rPr lang="en-US" sz="1300" dirty="0"/>
              <a:t>Obtain feedback from the receiving team.</a:t>
            </a:r>
          </a:p>
          <a:p>
            <a:pPr marL="181240" indent="-181240">
              <a:buFont typeface="Arial" panose="020B0604020202020204" pitchFamily="34" charset="0"/>
              <a:buChar char="•"/>
            </a:pPr>
            <a:r>
              <a:rPr lang="en-US" sz="1300" dirty="0"/>
              <a:t>Identify next steps in </a:t>
            </a:r>
            <a:r>
              <a:rPr lang="en-US" sz="1300" dirty="0" err="1"/>
              <a:t>TrustedSec</a:t>
            </a:r>
            <a:r>
              <a:rPr lang="en-US" sz="1300" dirty="0"/>
              <a:t> and receiving team’s relationship</a:t>
            </a:r>
          </a:p>
          <a:p>
            <a:pPr marL="664546" lvl="1" indent="-181240">
              <a:buFont typeface="Arial" panose="020B0604020202020204" pitchFamily="34" charset="0"/>
              <a:buChar char="•"/>
            </a:pPr>
            <a:r>
              <a:rPr lang="en-US" sz="1300" dirty="0"/>
              <a:t>Identify if they require follow-on Threat Hunt assistance</a:t>
            </a:r>
          </a:p>
          <a:p>
            <a:pPr marL="1147852" lvl="2" indent="-181240">
              <a:buFont typeface="Arial" panose="020B0604020202020204" pitchFamily="34" charset="0"/>
              <a:buChar char="•"/>
            </a:pPr>
            <a:r>
              <a:rPr lang="en-US" sz="1300" dirty="0"/>
              <a:t>Quarterly threat hunt assistance for example</a:t>
            </a:r>
          </a:p>
          <a:p>
            <a:pPr marL="1147852" lvl="2" indent="-181240">
              <a:buFont typeface="Arial" panose="020B0604020202020204" pitchFamily="34" charset="0"/>
              <a:buChar char="•"/>
            </a:pPr>
            <a:r>
              <a:rPr lang="en-US" sz="1300" dirty="0"/>
              <a:t>Assistance with continued Threat Hunt Run Book development</a:t>
            </a:r>
          </a:p>
          <a:p>
            <a:pPr marL="1147852" lvl="2" indent="-181240">
              <a:buFont typeface="Arial" panose="020B0604020202020204" pitchFamily="34" charset="0"/>
              <a:buChar char="•"/>
            </a:pPr>
            <a:r>
              <a:rPr lang="en-US" sz="1300" dirty="0"/>
              <a:t>Assistance with Threat Program maturity measurement based on Threat Hunting Maturity Model (HMM)</a:t>
            </a:r>
          </a:p>
          <a:p>
            <a:pPr marL="1631158" lvl="3" indent="-181240">
              <a:buFont typeface="Arial" panose="020B0604020202020204" pitchFamily="34" charset="0"/>
              <a:buChar char="•"/>
            </a:pPr>
            <a:r>
              <a:rPr lang="en-US" sz="1300" u="sng" dirty="0">
                <a:hlinkClick r:id="rId3"/>
              </a:rPr>
              <a:t>https://medium.com/@sqrrldata/the-cyber-hunting-maturity-model-6d506faa8ad5</a:t>
            </a:r>
            <a:endParaRPr lang="en-US" sz="1300" dirty="0"/>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15</a:t>
            </a:fld>
            <a:endParaRPr lang="en-US"/>
          </a:p>
        </p:txBody>
      </p:sp>
    </p:spTree>
    <p:extLst>
      <p:ext uri="{BB962C8B-B14F-4D97-AF65-F5344CB8AC3E}">
        <p14:creationId xmlns:p14="http://schemas.microsoft.com/office/powerpoint/2010/main" val="50187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16</a:t>
            </a:fld>
            <a:endParaRPr lang="en-US"/>
          </a:p>
        </p:txBody>
      </p:sp>
    </p:spTree>
    <p:extLst>
      <p:ext uri="{BB962C8B-B14F-4D97-AF65-F5344CB8AC3E}">
        <p14:creationId xmlns:p14="http://schemas.microsoft.com/office/powerpoint/2010/main" val="1041001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 sales person</a:t>
            </a:r>
          </a:p>
          <a:p>
            <a:endParaRPr lang="en-US" dirty="0"/>
          </a:p>
          <a:p>
            <a:r>
              <a:rPr lang="en-US" dirty="0"/>
              <a:t>Bio: </a:t>
            </a:r>
            <a:r>
              <a:rPr lang="en-US" dirty="0">
                <a:hlinkClick r:id="rId3"/>
              </a:rPr>
              <a:t>https://www.trustedsec.com/team/leo-bastidas/</a:t>
            </a:r>
            <a:endParaRPr lang="en-US" dirty="0"/>
          </a:p>
          <a:p>
            <a:r>
              <a:rPr lang="en-US" dirty="0"/>
              <a:t>Twitter: </a:t>
            </a:r>
            <a:r>
              <a:rPr lang="en-US" dirty="0">
                <a:hlinkClick r:id="rId4"/>
              </a:rPr>
              <a:t>https://twitter.com/cyberGoatPsyOps</a:t>
            </a:r>
            <a:endParaRPr lang="en-US" dirty="0"/>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2</a:t>
            </a:fld>
            <a:endParaRPr lang="en-US"/>
          </a:p>
        </p:txBody>
      </p:sp>
    </p:spTree>
    <p:extLst>
      <p:ext uri="{BB962C8B-B14F-4D97-AF65-F5344CB8AC3E}">
        <p14:creationId xmlns:p14="http://schemas.microsoft.com/office/powerpoint/2010/main" val="2844642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3</a:t>
            </a:fld>
            <a:endParaRPr lang="en-US"/>
          </a:p>
        </p:txBody>
      </p:sp>
    </p:spTree>
    <p:extLst>
      <p:ext uri="{BB962C8B-B14F-4D97-AF65-F5344CB8AC3E}">
        <p14:creationId xmlns:p14="http://schemas.microsoft.com/office/powerpoint/2010/main" val="1884048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4</a:t>
            </a:fld>
            <a:endParaRPr lang="en-US"/>
          </a:p>
        </p:txBody>
      </p:sp>
    </p:spTree>
    <p:extLst>
      <p:ext uri="{BB962C8B-B14F-4D97-AF65-F5344CB8AC3E}">
        <p14:creationId xmlns:p14="http://schemas.microsoft.com/office/powerpoint/2010/main" val="413261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5</a:t>
            </a:fld>
            <a:endParaRPr lang="en-US"/>
          </a:p>
        </p:txBody>
      </p:sp>
    </p:spTree>
    <p:extLst>
      <p:ext uri="{BB962C8B-B14F-4D97-AF65-F5344CB8AC3E}">
        <p14:creationId xmlns:p14="http://schemas.microsoft.com/office/powerpoint/2010/main" val="247293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84C32-4A36-CF4E-AD7C-E77C63DE9F23}" type="slidenum">
              <a:rPr lang="en-US" smtClean="0"/>
              <a:t>6</a:t>
            </a:fld>
            <a:endParaRPr lang="en-US"/>
          </a:p>
        </p:txBody>
      </p:sp>
    </p:spTree>
    <p:extLst>
      <p:ext uri="{BB962C8B-B14F-4D97-AF65-F5344CB8AC3E}">
        <p14:creationId xmlns:p14="http://schemas.microsoft.com/office/powerpoint/2010/main" val="353481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security infrastructure review</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Review all security solutions deployed</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Identify potential gaps in threat detection</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Review geographic locations of all offices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Review cloud environments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external exposure</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Point out how to increase visibility</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Point out how to increase monitoring</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Asset Management</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Logging Overview</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Go over there current logging design</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Server</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Endpoint</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Network</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gaps in visibility</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Identify critical data and key points in the network</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key subnets, VLANs, zones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key systems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key exposed web applications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where critical databases reside</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the management network</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Identify current known threat activity</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APT groups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Identified suspicious internal activity</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Identified suspicious external activity</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Verify access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To critical monitoring tools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SIEM</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EDR</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PAM</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Review current Threat Hunt program development</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and review existing documentation they have</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Process level (Business level)</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Operation level</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SOC\Incident Response</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Threat Hunt</a:t>
            </a:r>
            <a:endParaRPr lang="en-US" sz="1300" dirty="0">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7</a:t>
            </a:fld>
            <a:endParaRPr lang="en-US"/>
          </a:p>
        </p:txBody>
      </p:sp>
    </p:spTree>
    <p:extLst>
      <p:ext uri="{BB962C8B-B14F-4D97-AF65-F5344CB8AC3E}">
        <p14:creationId xmlns:p14="http://schemas.microsoft.com/office/powerpoint/2010/main" val="322154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8</a:t>
            </a:fld>
            <a:endParaRPr lang="en-US"/>
          </a:p>
        </p:txBody>
      </p:sp>
    </p:spTree>
    <p:extLst>
      <p:ext uri="{BB962C8B-B14F-4D97-AF65-F5344CB8AC3E}">
        <p14:creationId xmlns:p14="http://schemas.microsoft.com/office/powerpoint/2010/main" val="136306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Go over Threat Hunt methodologies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Hypothesis-Based</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Hypothesis-driven investigations are often triggered by a new threat that has been identified giving insights into attackers’ latest tactics, techniques, and procedures (TTP) and look to discover if the attacker’s specific behaviors are found in the environment.</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Should be based on observations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MUST be testable, reusable and updated constantly </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Investigation Based on Known Indicators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Involves leveraging tactical threat intelligence to extract known indicators associated with new threats (ex. APT groups). These then become triggers that threat hunters use to uncover potential hidden attacks or ongoing malicious activity. (ex. Extracting indicators from threat reports)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Define </a:t>
            </a:r>
            <a:r>
              <a:rPr lang="en-US" sz="1300" dirty="0" err="1">
                <a:solidFill>
                  <a:srgbClr val="FF0000"/>
                </a:solidFill>
                <a:latin typeface="Calibri" panose="020F0502020204030204" pitchFamily="34" charset="0"/>
                <a:ea typeface="Times New Roman" panose="02020603050405020304" pitchFamily="18" charset="0"/>
              </a:rPr>
              <a:t>IoCs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Can lead to creating alerts and further investigations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Not necessarily leading to a hypothesis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Awareness-Based</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Identify the organizations critical data and assets. Involves creating attack graphs to visualize the threat vectors and paths that impact the environment, resources, and data. Targeted threat hunting derived from this situational awareness.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Crown Jewell exercise</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Go over Threat Hunting and Red Team frameworks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Threat Hunting Framework (Example)</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MITRE ATT&amp;CK</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Red Team Framework - Test Detections (Example)</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Red Canary Atomic Red Team (ART)</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Moving from ad-hoc to Operational Threat Hunt</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Identify threat hunt planning strategy</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Weekly, bi-weekly, monthly</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How to properly measure for effectiveness (ROI)</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How to maximize effectiveness based on targeted threat detection</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FF0000"/>
                </a:solidFill>
                <a:latin typeface="Calibri" panose="020F0502020204030204" pitchFamily="34" charset="0"/>
                <a:ea typeface="Times New Roman" panose="02020603050405020304" pitchFamily="18" charset="0"/>
              </a:rPr>
              <a:t>Caution about burn out if you treat everything you find as a fire </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Start off small and focused hunting area</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Target threat hunting around critical systems and sensitive areas of the network</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FF0000"/>
                </a:solidFill>
                <a:latin typeface="Times New Roman" panose="02020603050405020304" pitchFamily="18" charset="0"/>
                <a:ea typeface="Times New Roman" panose="02020603050405020304" pitchFamily="18" charset="0"/>
                <a:cs typeface="Calibri" panose="020F0502020204030204" pitchFamily="34" charset="0"/>
              </a:rPr>
              <a:t>Usual hunt team:</a:t>
            </a:r>
            <a:endParaRPr lang="en-US" sz="1300" dirty="0">
              <a:latin typeface="Times New Roman" panose="02020603050405020304" pitchFamily="18" charset="0"/>
              <a:ea typeface="Times New Roman" panose="02020603050405020304" pitchFamily="18" charset="0"/>
            </a:endParaRPr>
          </a:p>
          <a:p>
            <a:pPr marL="2174878" lvl="4" indent="-241653">
              <a:buFont typeface="Courier New" panose="02070309020205020404" pitchFamily="49" charset="0"/>
              <a:buChar char="o"/>
            </a:pPr>
            <a:r>
              <a:rPr lang="en-US" sz="1300" dirty="0">
                <a:solidFill>
                  <a:srgbClr val="FF0000"/>
                </a:solidFill>
                <a:latin typeface="Calibri" panose="020F0502020204030204" pitchFamily="34" charset="0"/>
                <a:ea typeface="Times New Roman" panose="02020603050405020304" pitchFamily="18" charset="0"/>
              </a:rPr>
              <a:t>1 Team Lead</a:t>
            </a:r>
            <a:endParaRPr lang="en-US" sz="1300" dirty="0">
              <a:latin typeface="Times New Roman" panose="02020603050405020304" pitchFamily="18" charset="0"/>
              <a:ea typeface="Times New Roman" panose="02020603050405020304" pitchFamily="18" charset="0"/>
            </a:endParaRPr>
          </a:p>
          <a:p>
            <a:pPr marL="2174878" lvl="4" indent="-241653">
              <a:buFont typeface="Courier New" panose="02070309020205020404" pitchFamily="49" charset="0"/>
              <a:buChar char="o"/>
            </a:pPr>
            <a:r>
              <a:rPr lang="en-US" sz="1300" dirty="0">
                <a:solidFill>
                  <a:srgbClr val="FF0000"/>
                </a:solidFill>
                <a:latin typeface="Calibri" panose="020F0502020204030204" pitchFamily="34" charset="0"/>
                <a:ea typeface="Times New Roman" panose="02020603050405020304" pitchFamily="18" charset="0"/>
              </a:rPr>
              <a:t>1-2 System and host </a:t>
            </a:r>
            <a:r>
              <a:rPr lang="en-US" sz="1300" dirty="0" err="1">
                <a:solidFill>
                  <a:srgbClr val="FF0000"/>
                </a:solidFill>
                <a:latin typeface="Calibri" panose="020F0502020204030204" pitchFamily="34" charset="0"/>
                <a:ea typeface="Times New Roman" panose="02020603050405020304" pitchFamily="18" charset="0"/>
              </a:rPr>
              <a:t>forensicators</a:t>
            </a:r>
            <a:endParaRPr lang="en-US" sz="1300" dirty="0">
              <a:latin typeface="Times New Roman" panose="02020603050405020304" pitchFamily="18" charset="0"/>
              <a:ea typeface="Times New Roman" panose="02020603050405020304" pitchFamily="18" charset="0"/>
            </a:endParaRPr>
          </a:p>
          <a:p>
            <a:pPr marL="2174878" lvl="4" indent="-241653">
              <a:buFont typeface="Courier New" panose="02070309020205020404" pitchFamily="49" charset="0"/>
              <a:buChar char="o"/>
            </a:pPr>
            <a:r>
              <a:rPr lang="en-US" sz="1300" dirty="0">
                <a:solidFill>
                  <a:srgbClr val="FF0000"/>
                </a:solidFill>
                <a:latin typeface="Calibri" panose="020F0502020204030204" pitchFamily="34" charset="0"/>
                <a:ea typeface="Times New Roman" panose="02020603050405020304" pitchFamily="18" charset="0"/>
              </a:rPr>
              <a:t>1-2 network </a:t>
            </a:r>
            <a:r>
              <a:rPr lang="en-US" sz="1300" dirty="0" err="1">
                <a:solidFill>
                  <a:srgbClr val="FF0000"/>
                </a:solidFill>
                <a:latin typeface="Calibri" panose="020F0502020204030204" pitchFamily="34" charset="0"/>
                <a:ea typeface="Times New Roman" panose="02020603050405020304" pitchFamily="18" charset="0"/>
              </a:rPr>
              <a:t>forensicators</a:t>
            </a:r>
            <a:endParaRPr lang="en-US" sz="1300" dirty="0">
              <a:latin typeface="Times New Roman" panose="02020603050405020304" pitchFamily="18" charset="0"/>
              <a:ea typeface="Times New Roman" panose="02020603050405020304" pitchFamily="18" charset="0"/>
            </a:endParaRPr>
          </a:p>
          <a:p>
            <a:pPr marL="2174878" lvl="4" indent="-241653">
              <a:buFont typeface="Courier New" panose="02070309020205020404" pitchFamily="49" charset="0"/>
              <a:buChar char="o"/>
            </a:pPr>
            <a:r>
              <a:rPr lang="en-US" sz="1300" dirty="0">
                <a:solidFill>
                  <a:srgbClr val="FF0000"/>
                </a:solidFill>
                <a:latin typeface="Calibri" panose="020F0502020204030204" pitchFamily="34" charset="0"/>
                <a:ea typeface="Times New Roman" panose="02020603050405020304" pitchFamily="18" charset="0"/>
              </a:rPr>
              <a:t>1 RE specialist</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Go over Threat Hunt strategies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Cast a wide net and gradually tighten detections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Effective threat hunting</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Know your environment</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Think like an attacker</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Develop the OODA (Observe, Orient, Decide, and Act) mindset </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Work on focused hypothesis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Data exfiltration concerns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Lateral movement concerns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External exposure concerns</a:t>
            </a:r>
            <a:endParaRPr lang="en-US" sz="1300" dirty="0">
              <a:latin typeface="Times New Roman" panose="02020603050405020304" pitchFamily="18" charset="0"/>
              <a:ea typeface="Times New Roman" panose="02020603050405020304" pitchFamily="18" charset="0"/>
            </a:endParaRPr>
          </a:p>
          <a:p>
            <a:pPr marL="362480" indent="-362480">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Begin looking at dashboard alerts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Start to establish known-good vs known-bad</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Tuning detections. How to limit false-positive detections.</a:t>
            </a:r>
            <a:endParaRPr lang="en-US" sz="1300" dirty="0">
              <a:latin typeface="Times New Roman" panose="02020603050405020304" pitchFamily="18" charset="0"/>
              <a:ea typeface="Times New Roman" panose="02020603050405020304" pitchFamily="18" charset="0"/>
            </a:endParaRPr>
          </a:p>
          <a:p>
            <a:pPr marL="785372" lvl="1" indent="-302066">
              <a:buFont typeface="Courier New" panose="02070309020205020404" pitchFamily="49" charset="0"/>
              <a:buChar char="o"/>
            </a:pPr>
            <a:r>
              <a:rPr lang="en-US" sz="1300" dirty="0">
                <a:solidFill>
                  <a:srgbClr val="000000"/>
                </a:solidFill>
                <a:latin typeface="Calibri" panose="020F0502020204030204" pitchFamily="34" charset="0"/>
                <a:ea typeface="Times New Roman" panose="02020603050405020304" pitchFamily="18" charset="0"/>
              </a:rPr>
              <a:t>Point out quick Threat Hunt wins</a:t>
            </a:r>
            <a:endParaRPr lang="en-US" sz="1300" dirty="0">
              <a:latin typeface="Times New Roman" panose="02020603050405020304" pitchFamily="18" charset="0"/>
              <a:ea typeface="Times New Roman" panose="02020603050405020304" pitchFamily="18" charset="0"/>
            </a:endParaRPr>
          </a:p>
          <a:p>
            <a:pPr marL="1208265" lvl="2" indent="-241653">
              <a:buFont typeface="Wingdings" panose="05000000000000000000" pitchFamily="2" charset="2"/>
              <a:buChar char=""/>
            </a:pPr>
            <a:r>
              <a:rPr lang="en-US" sz="1300" dirty="0">
                <a:solidFill>
                  <a:srgbClr val="000000"/>
                </a:solidFill>
                <a:latin typeface="Calibri" panose="020F0502020204030204" pitchFamily="34" charset="0"/>
                <a:ea typeface="Times New Roman" panose="02020603050405020304" pitchFamily="18" charset="0"/>
              </a:rPr>
              <a:t>Hunting examples</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Encoded PowerShell</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000000"/>
                </a:solidFill>
                <a:latin typeface="Calibri" panose="020F0502020204030204" pitchFamily="34" charset="0"/>
                <a:ea typeface="Times New Roman" panose="02020603050405020304" pitchFamily="18" charset="0"/>
              </a:rPr>
              <a:t>Suspicious outbound ports (EX. 446, 447, 449, 8082)</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err="1">
                <a:solidFill>
                  <a:srgbClr val="000000"/>
                </a:solidFill>
                <a:latin typeface="Calibri" panose="020F0502020204030204" pitchFamily="34" charset="0"/>
                <a:ea typeface="Times New Roman" panose="02020603050405020304" pitchFamily="18" charset="0"/>
              </a:rPr>
              <a:t>Mimikatz</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err="1">
                <a:solidFill>
                  <a:srgbClr val="000000"/>
                </a:solidFill>
                <a:latin typeface="Calibri" panose="020F0502020204030204" pitchFamily="34" charset="0"/>
                <a:ea typeface="Times New Roman" panose="02020603050405020304" pitchFamily="18" charset="0"/>
              </a:rPr>
              <a:t>PSExec</a:t>
            </a:r>
            <a:endParaRPr lang="en-US" sz="1300" dirty="0">
              <a:latin typeface="Times New Roman" panose="02020603050405020304" pitchFamily="18" charset="0"/>
              <a:ea typeface="Times New Roman" panose="02020603050405020304" pitchFamily="18" charset="0"/>
            </a:endParaRPr>
          </a:p>
          <a:p>
            <a:pPr marL="1691571" lvl="3" indent="-241653">
              <a:buFont typeface="Symbol" panose="05050102010706020507" pitchFamily="18" charset="2"/>
              <a:buChar char=""/>
            </a:pPr>
            <a:r>
              <a:rPr lang="en-US" sz="1300" dirty="0">
                <a:solidFill>
                  <a:srgbClr val="FF0000"/>
                </a:solidFill>
                <a:latin typeface="Calibri" panose="020F0502020204030204" pitchFamily="34" charset="0"/>
                <a:ea typeface="Times New Roman" panose="02020603050405020304" pitchFamily="18" charset="0"/>
              </a:rPr>
              <a:t>Add more tools</a:t>
            </a:r>
            <a:endParaRPr lang="en-US" sz="1300" dirty="0">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284C32-4A36-CF4E-AD7C-E77C63DE9F23}" type="slidenum">
              <a:rPr lang="en-US" smtClean="0"/>
              <a:t>9</a:t>
            </a:fld>
            <a:endParaRPr lang="en-US"/>
          </a:p>
        </p:txBody>
      </p:sp>
    </p:spTree>
    <p:extLst>
      <p:ext uri="{BB962C8B-B14F-4D97-AF65-F5344CB8AC3E}">
        <p14:creationId xmlns:p14="http://schemas.microsoft.com/office/powerpoint/2010/main" val="3910663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F8E19-52A1-3243-AA6C-13389E1AC1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5">
            <a:extLst>
              <a:ext uri="{FF2B5EF4-FFF2-40B4-BE49-F238E27FC236}">
                <a16:creationId xmlns:a16="http://schemas.microsoft.com/office/drawing/2014/main" id="{5D72855B-065A-6546-8498-4AE0D4D780FD}"/>
              </a:ext>
            </a:extLst>
          </p:cNvPr>
          <p:cNvSpPr>
            <a:spLocks noGrp="1"/>
          </p:cNvSpPr>
          <p:nvPr>
            <p:ph type="body" sz="quarter" idx="10" hasCustomPrompt="1"/>
          </p:nvPr>
        </p:nvSpPr>
        <p:spPr>
          <a:xfrm>
            <a:off x="242930" y="5056933"/>
            <a:ext cx="5413375" cy="542756"/>
          </a:xfrm>
        </p:spPr>
        <p:txBody>
          <a:bodyPr>
            <a:noAutofit/>
          </a:bodyPr>
          <a:lstStyle>
            <a:lvl1pPr marL="0" indent="0">
              <a:buNone/>
              <a:defRPr sz="3400" b="1">
                <a:solidFill>
                  <a:schemeClr val="bg1"/>
                </a:solidFill>
              </a:defRPr>
            </a:lvl1pPr>
          </a:lstStyle>
          <a:p>
            <a:pPr lvl="0"/>
            <a:r>
              <a:rPr lang="en-US" dirty="0"/>
              <a:t>Meeting Name</a:t>
            </a:r>
          </a:p>
        </p:txBody>
      </p:sp>
      <p:sp>
        <p:nvSpPr>
          <p:cNvPr id="7" name="Text Placeholder 5">
            <a:extLst>
              <a:ext uri="{FF2B5EF4-FFF2-40B4-BE49-F238E27FC236}">
                <a16:creationId xmlns:a16="http://schemas.microsoft.com/office/drawing/2014/main" id="{9C9AAAD3-F948-0F42-8ECF-F2F595389295}"/>
              </a:ext>
            </a:extLst>
          </p:cNvPr>
          <p:cNvSpPr>
            <a:spLocks noGrp="1"/>
          </p:cNvSpPr>
          <p:nvPr>
            <p:ph type="body" sz="quarter" idx="11" hasCustomPrompt="1"/>
          </p:nvPr>
        </p:nvSpPr>
        <p:spPr>
          <a:xfrm>
            <a:off x="242930" y="5599689"/>
            <a:ext cx="5413375" cy="542756"/>
          </a:xfrm>
        </p:spPr>
        <p:txBody>
          <a:bodyPr>
            <a:normAutofit/>
          </a:bodyPr>
          <a:lstStyle>
            <a:lvl1pPr marL="0" indent="0">
              <a:buNone/>
              <a:defRPr sz="1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Date goes here if you want it</a:t>
            </a:r>
          </a:p>
        </p:txBody>
      </p:sp>
      <p:pic>
        <p:nvPicPr>
          <p:cNvPr id="9" name="Picture 8">
            <a:extLst>
              <a:ext uri="{FF2B5EF4-FFF2-40B4-BE49-F238E27FC236}">
                <a16:creationId xmlns:a16="http://schemas.microsoft.com/office/drawing/2014/main" id="{4E28ADB8-A48A-F548-A015-E4F0D3615E0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1047" y="4712937"/>
            <a:ext cx="1949000" cy="261806"/>
          </a:xfrm>
          <a:prstGeom prst="rect">
            <a:avLst/>
          </a:prstGeom>
        </p:spPr>
      </p:pic>
    </p:spTree>
    <p:extLst>
      <p:ext uri="{BB962C8B-B14F-4D97-AF65-F5344CB8AC3E}">
        <p14:creationId xmlns:p14="http://schemas.microsoft.com/office/powerpoint/2010/main" val="63028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Break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1D2271-8866-A547-AC21-F5CE778DD6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78E86D62-098D-3C4D-B749-56658895DF02}"/>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4B1508BA-5B30-0B43-9783-27056362757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1297303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Break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1BADB-7EC6-1A4D-A992-159554B527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AAF05190-60D1-A644-82C3-D728E54CCDCF}"/>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39B0C8D0-B635-4545-94FC-3AA22F0F36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4188133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Break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ECDD4-1935-B24D-A19E-EBE5A1C50C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E186A41B-5277-384E-8662-C79637A711AC}"/>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5048EDCD-AD0C-284B-A0F3-E840D1CDB5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89769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Break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0C4E73-6864-0F49-A500-8A9D45DFCC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E81596D3-46B1-0D45-92A4-F537A609E254}"/>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4B1F75D9-3917-5040-A9B3-A13309FF99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81429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Break 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137C0-9448-EC4E-A326-F41C89262F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88A0E09F-A8A0-FE4E-9000-3F90C8A45FD9}"/>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1F2EA522-8D9D-E347-8A0F-AFD12B6E41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3789054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Break 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3EE75-F265-3445-B308-3309E98F1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CC706CE4-CE77-944B-94A1-CDC38513D608}"/>
              </a:ext>
            </a:extLst>
          </p:cNvPr>
          <p:cNvSpPr>
            <a:spLocks noGrp="1"/>
          </p:cNvSpPr>
          <p:nvPr>
            <p:ph type="body" sz="quarter" idx="10" hasCustomPrompt="1"/>
          </p:nvPr>
        </p:nvSpPr>
        <p:spPr>
          <a:xfrm>
            <a:off x="31483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7" name="Picture 6">
            <a:extLst>
              <a:ext uri="{FF2B5EF4-FFF2-40B4-BE49-F238E27FC236}">
                <a16:creationId xmlns:a16="http://schemas.microsoft.com/office/drawing/2014/main" id="{C446C6C6-5A72-BB45-97B4-3CD8D59D30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2449488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ing Questions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EE7EFF-9BEC-654B-8E99-16444E01301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50" y="0"/>
            <a:ext cx="12179300" cy="6858000"/>
          </a:xfrm>
          <a:prstGeom prst="rect">
            <a:avLst/>
          </a:prstGeom>
        </p:spPr>
      </p:pic>
      <p:sp>
        <p:nvSpPr>
          <p:cNvPr id="6" name="Text Placeholder 6">
            <a:extLst>
              <a:ext uri="{FF2B5EF4-FFF2-40B4-BE49-F238E27FC236}">
                <a16:creationId xmlns:a16="http://schemas.microsoft.com/office/drawing/2014/main" id="{035FDAB5-3EED-2849-8F0D-CB4418E52AF9}"/>
              </a:ext>
            </a:extLst>
          </p:cNvPr>
          <p:cNvSpPr>
            <a:spLocks noGrp="1"/>
          </p:cNvSpPr>
          <p:nvPr>
            <p:ph type="body" sz="quarter" idx="10" hasCustomPrompt="1"/>
          </p:nvPr>
        </p:nvSpPr>
        <p:spPr>
          <a:xfrm>
            <a:off x="3397250" y="1022291"/>
            <a:ext cx="5397500" cy="863153"/>
          </a:xfrm>
        </p:spPr>
        <p:txBody>
          <a:bodyPr>
            <a:noAutofit/>
          </a:bodyPr>
          <a:lstStyle>
            <a:lvl1pPr marL="0" indent="0" algn="ctr">
              <a:buFont typeface="Arial" panose="020B0604020202020204" pitchFamily="34" charset="0"/>
              <a:buNone/>
              <a:defRPr sz="7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Questions?</a:t>
            </a:r>
          </a:p>
        </p:txBody>
      </p:sp>
    </p:spTree>
    <p:extLst>
      <p:ext uri="{BB962C8B-B14F-4D97-AF65-F5344CB8AC3E}">
        <p14:creationId xmlns:p14="http://schemas.microsoft.com/office/powerpoint/2010/main" val="1832238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e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9168-BEB2-A242-95F0-C57133BA7F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73C2F4-674F-2043-868D-4BC5FDDC5A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8831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in Co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D7AB-F1D3-4446-98A3-CA95E0D5E107}"/>
              </a:ext>
            </a:extLst>
          </p:cNvPr>
          <p:cNvSpPr>
            <a:spLocks noGrp="1"/>
          </p:cNvSpPr>
          <p:nvPr>
            <p:ph type="title"/>
          </p:nvPr>
        </p:nvSpPr>
        <p:spPr>
          <a:xfrm>
            <a:off x="838200" y="130457"/>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C81C00F-6F3C-9E4A-A63E-93A47968F98A}"/>
              </a:ext>
            </a:extLst>
          </p:cNvPr>
          <p:cNvSpPr>
            <a:spLocks noGrp="1"/>
          </p:cNvSpPr>
          <p:nvPr>
            <p:ph idx="1"/>
          </p:nvPr>
        </p:nvSpPr>
        <p:spPr>
          <a:xfrm>
            <a:off x="838200" y="159095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85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ble 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9655-1B11-034D-B2FD-8C981E505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0CDA2-6B48-DC49-9FD9-F95160032B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CF0AEE-6731-A04F-A69C-8E7B41BDB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51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FEAB-246E-9340-92C3-0D7AE5FB5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177DC-1967-D64B-99DD-61E309F4DF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E1BC47-277F-D04A-BB92-49B074355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46458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A194D-0600-A141-80EA-3AA3D7F20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CEA84-DABD-2141-A9B8-8841F678A3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3B8D5D-4A36-834A-88C7-AC01FA2F6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24311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363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118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Break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ABF8E-E2AF-A941-96EC-137BD064B9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7" name="Text Placeholder 6">
            <a:extLst>
              <a:ext uri="{FF2B5EF4-FFF2-40B4-BE49-F238E27FC236}">
                <a16:creationId xmlns:a16="http://schemas.microsoft.com/office/drawing/2014/main" id="{69F6D806-C401-7F43-AF91-6623AF797F80}"/>
              </a:ext>
            </a:extLst>
          </p:cNvPr>
          <p:cNvSpPr>
            <a:spLocks noGrp="1"/>
          </p:cNvSpPr>
          <p:nvPr>
            <p:ph type="body" sz="quarter" idx="10" hasCustomPrompt="1"/>
          </p:nvPr>
        </p:nvSpPr>
        <p:spPr>
          <a:xfrm>
            <a:off x="355291" y="2791267"/>
            <a:ext cx="5397500" cy="637733"/>
          </a:xfrm>
        </p:spPr>
        <p:txBody>
          <a:bodyPr>
            <a:normAutofit/>
          </a:bodyPr>
          <a:lstStyle>
            <a:lvl1pPr marL="0" indent="0">
              <a:buFont typeface="Arial" panose="020B0604020202020204" pitchFamily="34" charset="0"/>
              <a:buNone/>
              <a:defRPr sz="4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Slide Break</a:t>
            </a:r>
          </a:p>
        </p:txBody>
      </p:sp>
      <p:pic>
        <p:nvPicPr>
          <p:cNvPr id="9" name="Picture 8">
            <a:extLst>
              <a:ext uri="{FF2B5EF4-FFF2-40B4-BE49-F238E27FC236}">
                <a16:creationId xmlns:a16="http://schemas.microsoft.com/office/drawing/2014/main" id="{3EF01A39-3A1A-B841-BA5A-41066366B8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86244" y="6255536"/>
            <a:ext cx="2666494" cy="358186"/>
          </a:xfrm>
          <a:prstGeom prst="rect">
            <a:avLst/>
          </a:prstGeom>
        </p:spPr>
      </p:pic>
    </p:spTree>
    <p:extLst>
      <p:ext uri="{BB962C8B-B14F-4D97-AF65-F5344CB8AC3E}">
        <p14:creationId xmlns:p14="http://schemas.microsoft.com/office/powerpoint/2010/main" val="320372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91C770-5CDD-9846-AE85-6FE0DC5306D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2" name="Title Placeholder 1">
            <a:extLst>
              <a:ext uri="{FF2B5EF4-FFF2-40B4-BE49-F238E27FC236}">
                <a16:creationId xmlns:a16="http://schemas.microsoft.com/office/drawing/2014/main" id="{EE398BDE-3B1C-9647-B5AF-A6CB8EEB6569}"/>
              </a:ext>
            </a:extLst>
          </p:cNvPr>
          <p:cNvSpPr>
            <a:spLocks noGrp="1"/>
          </p:cNvSpPr>
          <p:nvPr>
            <p:ph type="title"/>
          </p:nvPr>
        </p:nvSpPr>
        <p:spPr>
          <a:xfrm>
            <a:off x="838200" y="17900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4558BB6-ABCB-9847-8D3F-5277591ECB44}"/>
              </a:ext>
            </a:extLst>
          </p:cNvPr>
          <p:cNvSpPr>
            <a:spLocks noGrp="1"/>
          </p:cNvSpPr>
          <p:nvPr>
            <p:ph type="body" idx="1"/>
          </p:nvPr>
        </p:nvSpPr>
        <p:spPr>
          <a:xfrm>
            <a:off x="838200" y="1639509"/>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468935"/>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52" r:id="rId4"/>
    <p:sldLayoutId id="2147483656" r:id="rId5"/>
    <p:sldLayoutId id="2147483657" r:id="rId6"/>
    <p:sldLayoutId id="2147483655" r:id="rId7"/>
    <p:sldLayoutId id="214748366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xStyles>
    <p:titleStyle>
      <a:lvl1pPr algn="l" defTabSz="914400" rtl="0" eaLnBrk="1" latinLnBrk="0" hangingPunct="1">
        <a:lnSpc>
          <a:spcPct val="90000"/>
        </a:lnSpc>
        <a:spcBef>
          <a:spcPct val="0"/>
        </a:spcBef>
        <a:buNone/>
        <a:defRPr sz="44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A4B01-C34C-6049-97EC-650962F1A30B}"/>
              </a:ext>
            </a:extLst>
          </p:cNvPr>
          <p:cNvSpPr>
            <a:spLocks noGrp="1"/>
          </p:cNvSpPr>
          <p:nvPr>
            <p:ph type="body" sz="quarter" idx="10"/>
          </p:nvPr>
        </p:nvSpPr>
        <p:spPr/>
        <p:txBody>
          <a:bodyPr/>
          <a:lstStyle/>
          <a:p>
            <a:r>
              <a:rPr lang="en-US" sz="2400" dirty="0"/>
              <a:t>Threat Hunting Program</a:t>
            </a:r>
          </a:p>
        </p:txBody>
      </p:sp>
      <p:sp>
        <p:nvSpPr>
          <p:cNvPr id="3" name="Text Placeholder 2">
            <a:extLst>
              <a:ext uri="{FF2B5EF4-FFF2-40B4-BE49-F238E27FC236}">
                <a16:creationId xmlns:a16="http://schemas.microsoft.com/office/drawing/2014/main" id="{CC71466D-5A26-BE4B-9FA6-4E75E5894DCF}"/>
              </a:ext>
            </a:extLst>
          </p:cNvPr>
          <p:cNvSpPr>
            <a:spLocks noGrp="1"/>
          </p:cNvSpPr>
          <p:nvPr>
            <p:ph type="body" sz="quarter" idx="11"/>
          </p:nvPr>
        </p:nvSpPr>
        <p:spPr/>
        <p:txBody>
          <a:bodyPr/>
          <a:lstStyle/>
          <a:p>
            <a:r>
              <a:rPr lang="en-US" dirty="0"/>
              <a:t>Pro’s Vs </a:t>
            </a:r>
            <a:r>
              <a:rPr lang="en-US"/>
              <a:t>Joe’s May 30, </a:t>
            </a:r>
            <a:r>
              <a:rPr lang="en-US" dirty="0"/>
              <a:t>2020</a:t>
            </a:r>
          </a:p>
        </p:txBody>
      </p:sp>
    </p:spTree>
    <p:extLst>
      <p:ext uri="{BB962C8B-B14F-4D97-AF65-F5344CB8AC3E}">
        <p14:creationId xmlns:p14="http://schemas.microsoft.com/office/powerpoint/2010/main" val="4116995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9490B5-150D-CF48-A375-33ED5C375A10}"/>
              </a:ext>
            </a:extLst>
          </p:cNvPr>
          <p:cNvSpPr>
            <a:spLocks noGrp="1"/>
          </p:cNvSpPr>
          <p:nvPr>
            <p:ph type="body" sz="quarter" idx="10"/>
          </p:nvPr>
        </p:nvSpPr>
        <p:spPr/>
        <p:txBody>
          <a:bodyPr>
            <a:normAutofit fontScale="92500" lnSpcReduction="10000"/>
          </a:bodyPr>
          <a:lstStyle/>
          <a:p>
            <a:r>
              <a:rPr lang="en-US" sz="4300" dirty="0"/>
              <a:t>Phase 3</a:t>
            </a:r>
          </a:p>
          <a:p>
            <a:endParaRPr lang="en-US" dirty="0"/>
          </a:p>
        </p:txBody>
      </p:sp>
      <p:sp>
        <p:nvSpPr>
          <p:cNvPr id="3" name="TextBox 2">
            <a:extLst>
              <a:ext uri="{FF2B5EF4-FFF2-40B4-BE49-F238E27FC236}">
                <a16:creationId xmlns:a16="http://schemas.microsoft.com/office/drawing/2014/main" id="{A49795D0-7819-5142-8E63-46519C10B1F9}"/>
              </a:ext>
            </a:extLst>
          </p:cNvPr>
          <p:cNvSpPr txBox="1"/>
          <p:nvPr/>
        </p:nvSpPr>
        <p:spPr>
          <a:xfrm>
            <a:off x="355291" y="3429000"/>
            <a:ext cx="1781299" cy="984885"/>
          </a:xfrm>
          <a:prstGeom prst="rect">
            <a:avLst/>
          </a:prstGeom>
          <a:noFill/>
        </p:spPr>
        <p:txBody>
          <a:bodyPr wrap="square" rtlCol="0">
            <a:spAutoFit/>
          </a:bodyPr>
          <a:lstStyle/>
          <a:p>
            <a:endParaRPr lang="en-US" sz="4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dirty="0"/>
          </a:p>
        </p:txBody>
      </p:sp>
    </p:spTree>
    <p:extLst>
      <p:ext uri="{BB962C8B-B14F-4D97-AF65-F5344CB8AC3E}">
        <p14:creationId xmlns:p14="http://schemas.microsoft.com/office/powerpoint/2010/main" val="373305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9D8B-FE82-BB41-90C7-C4C5B2377361}"/>
              </a:ext>
            </a:extLst>
          </p:cNvPr>
          <p:cNvSpPr>
            <a:spLocks noGrp="1"/>
          </p:cNvSpPr>
          <p:nvPr>
            <p:ph type="title"/>
          </p:nvPr>
        </p:nvSpPr>
        <p:spPr/>
        <p:txBody>
          <a:bodyPr/>
          <a:lstStyle/>
          <a:p>
            <a:r>
              <a:rPr lang="en-US" dirty="0"/>
              <a:t>High Level Recap</a:t>
            </a:r>
          </a:p>
        </p:txBody>
      </p:sp>
      <p:sp>
        <p:nvSpPr>
          <p:cNvPr id="3" name="Content Placeholder 2">
            <a:extLst>
              <a:ext uri="{FF2B5EF4-FFF2-40B4-BE49-F238E27FC236}">
                <a16:creationId xmlns:a16="http://schemas.microsoft.com/office/drawing/2014/main" id="{900F4293-DCAE-CC4D-9660-B629AB0B8EB2}"/>
              </a:ext>
            </a:extLst>
          </p:cNvPr>
          <p:cNvSpPr>
            <a:spLocks noGrp="1"/>
          </p:cNvSpPr>
          <p:nvPr>
            <p:ph idx="1"/>
          </p:nvPr>
        </p:nvSpPr>
        <p:spPr/>
        <p:txBody>
          <a:bodyPr/>
          <a:lstStyle/>
          <a:p>
            <a:pPr fontAlgn="base"/>
            <a:r>
              <a:rPr lang="en-US" dirty="0"/>
              <a:t>APT Group Threat Intelligence Gathering  </a:t>
            </a:r>
          </a:p>
          <a:p>
            <a:pPr fontAlgn="base"/>
            <a:r>
              <a:rPr lang="en-US" dirty="0"/>
              <a:t>Identify How to Build the Cyclical Proactive Detection Lifecycle  </a:t>
            </a:r>
          </a:p>
          <a:p>
            <a:pPr fontAlgn="base"/>
            <a:r>
              <a:rPr lang="en-US" dirty="0"/>
              <a:t>Threat Hunt Program Plan  </a:t>
            </a:r>
          </a:p>
          <a:p>
            <a:pPr fontAlgn="base"/>
            <a:r>
              <a:rPr lang="en-US" dirty="0"/>
              <a:t>Detection Query Examples  </a:t>
            </a:r>
          </a:p>
          <a:p>
            <a:pPr fontAlgn="base"/>
            <a:r>
              <a:rPr lang="en-US" dirty="0"/>
              <a:t>Operational Threat Hunting Exercises  </a:t>
            </a:r>
          </a:p>
        </p:txBody>
      </p:sp>
    </p:spTree>
    <p:extLst>
      <p:ext uri="{BB962C8B-B14F-4D97-AF65-F5344CB8AC3E}">
        <p14:creationId xmlns:p14="http://schemas.microsoft.com/office/powerpoint/2010/main" val="205917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1D789D-59A1-9A43-BE35-701E53A88F92}"/>
              </a:ext>
            </a:extLst>
          </p:cNvPr>
          <p:cNvSpPr>
            <a:spLocks noGrp="1"/>
          </p:cNvSpPr>
          <p:nvPr>
            <p:ph type="body" sz="quarter" idx="10"/>
          </p:nvPr>
        </p:nvSpPr>
        <p:spPr/>
        <p:txBody>
          <a:bodyPr>
            <a:noAutofit/>
          </a:bodyPr>
          <a:lstStyle/>
          <a:p>
            <a:r>
              <a:rPr lang="en-US" sz="4000" dirty="0"/>
              <a:t>Phase 4</a:t>
            </a:r>
          </a:p>
        </p:txBody>
      </p:sp>
    </p:spTree>
    <p:extLst>
      <p:ext uri="{BB962C8B-B14F-4D97-AF65-F5344CB8AC3E}">
        <p14:creationId xmlns:p14="http://schemas.microsoft.com/office/powerpoint/2010/main" val="339198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9D8B-FE82-BB41-90C7-C4C5B2377361}"/>
              </a:ext>
            </a:extLst>
          </p:cNvPr>
          <p:cNvSpPr>
            <a:spLocks noGrp="1"/>
          </p:cNvSpPr>
          <p:nvPr>
            <p:ph type="title"/>
          </p:nvPr>
        </p:nvSpPr>
        <p:spPr/>
        <p:txBody>
          <a:bodyPr/>
          <a:lstStyle/>
          <a:p>
            <a:r>
              <a:rPr lang="en-US" dirty="0"/>
              <a:t>High Level Recap</a:t>
            </a:r>
          </a:p>
        </p:txBody>
      </p:sp>
      <p:sp>
        <p:nvSpPr>
          <p:cNvPr id="3" name="Content Placeholder 2">
            <a:extLst>
              <a:ext uri="{FF2B5EF4-FFF2-40B4-BE49-F238E27FC236}">
                <a16:creationId xmlns:a16="http://schemas.microsoft.com/office/drawing/2014/main" id="{900F4293-DCAE-CC4D-9660-B629AB0B8EB2}"/>
              </a:ext>
            </a:extLst>
          </p:cNvPr>
          <p:cNvSpPr>
            <a:spLocks noGrp="1"/>
          </p:cNvSpPr>
          <p:nvPr>
            <p:ph idx="1"/>
          </p:nvPr>
        </p:nvSpPr>
        <p:spPr/>
        <p:txBody>
          <a:bodyPr/>
          <a:lstStyle/>
          <a:p>
            <a:pPr fontAlgn="base"/>
            <a:r>
              <a:rPr lang="en-US" dirty="0"/>
              <a:t>Pulling It All Together  </a:t>
            </a:r>
          </a:p>
          <a:p>
            <a:pPr fontAlgn="base"/>
            <a:r>
              <a:rPr lang="en-US" dirty="0"/>
              <a:t>Full Day of Operational Threat Hunting Exercises</a:t>
            </a:r>
          </a:p>
        </p:txBody>
      </p:sp>
    </p:spTree>
    <p:extLst>
      <p:ext uri="{BB962C8B-B14F-4D97-AF65-F5344CB8AC3E}">
        <p14:creationId xmlns:p14="http://schemas.microsoft.com/office/powerpoint/2010/main" val="13560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1D789D-59A1-9A43-BE35-701E53A88F92}"/>
              </a:ext>
            </a:extLst>
          </p:cNvPr>
          <p:cNvSpPr>
            <a:spLocks noGrp="1"/>
          </p:cNvSpPr>
          <p:nvPr>
            <p:ph type="body" sz="quarter" idx="10"/>
          </p:nvPr>
        </p:nvSpPr>
        <p:spPr/>
        <p:txBody>
          <a:bodyPr>
            <a:noAutofit/>
          </a:bodyPr>
          <a:lstStyle/>
          <a:p>
            <a:r>
              <a:rPr lang="en-US" sz="4000" dirty="0"/>
              <a:t>Phase 5</a:t>
            </a:r>
          </a:p>
        </p:txBody>
      </p:sp>
    </p:spTree>
    <p:extLst>
      <p:ext uri="{BB962C8B-B14F-4D97-AF65-F5344CB8AC3E}">
        <p14:creationId xmlns:p14="http://schemas.microsoft.com/office/powerpoint/2010/main" val="40844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9D8B-FE82-BB41-90C7-C4C5B2377361}"/>
              </a:ext>
            </a:extLst>
          </p:cNvPr>
          <p:cNvSpPr>
            <a:spLocks noGrp="1"/>
          </p:cNvSpPr>
          <p:nvPr>
            <p:ph type="title"/>
          </p:nvPr>
        </p:nvSpPr>
        <p:spPr/>
        <p:txBody>
          <a:bodyPr/>
          <a:lstStyle/>
          <a:p>
            <a:r>
              <a:rPr lang="en-US" dirty="0"/>
              <a:t>High Level Recap</a:t>
            </a:r>
          </a:p>
        </p:txBody>
      </p:sp>
      <p:sp>
        <p:nvSpPr>
          <p:cNvPr id="3" name="Content Placeholder 2">
            <a:extLst>
              <a:ext uri="{FF2B5EF4-FFF2-40B4-BE49-F238E27FC236}">
                <a16:creationId xmlns:a16="http://schemas.microsoft.com/office/drawing/2014/main" id="{900F4293-DCAE-CC4D-9660-B629AB0B8EB2}"/>
              </a:ext>
            </a:extLst>
          </p:cNvPr>
          <p:cNvSpPr>
            <a:spLocks noGrp="1"/>
          </p:cNvSpPr>
          <p:nvPr>
            <p:ph idx="1"/>
          </p:nvPr>
        </p:nvSpPr>
        <p:spPr/>
        <p:txBody>
          <a:bodyPr/>
          <a:lstStyle/>
          <a:p>
            <a:pPr fontAlgn="base"/>
            <a:r>
              <a:rPr lang="en-US" dirty="0"/>
              <a:t>Verify knowledge transfer</a:t>
            </a:r>
          </a:p>
          <a:p>
            <a:pPr fontAlgn="base"/>
            <a:r>
              <a:rPr lang="en-US" dirty="0"/>
              <a:t>Feedback</a:t>
            </a:r>
          </a:p>
          <a:p>
            <a:pPr fontAlgn="base"/>
            <a:r>
              <a:rPr lang="en-US" dirty="0"/>
              <a:t>Next steps</a:t>
            </a:r>
          </a:p>
          <a:p>
            <a:pPr fontAlgn="base"/>
            <a:r>
              <a:rPr lang="en-US" dirty="0"/>
              <a:t>Follow-up questions and discussions</a:t>
            </a:r>
          </a:p>
          <a:p>
            <a:pPr fontAlgn="base"/>
            <a:r>
              <a:rPr lang="en-US" dirty="0"/>
              <a:t>Threat Hunt examples in an operational </a:t>
            </a:r>
            <a:r>
              <a:rPr lang="en-US" dirty="0" err="1"/>
              <a:t>enviroment</a:t>
            </a:r>
            <a:endParaRPr lang="en-US" dirty="0"/>
          </a:p>
        </p:txBody>
      </p:sp>
    </p:spTree>
    <p:extLst>
      <p:ext uri="{BB962C8B-B14F-4D97-AF65-F5344CB8AC3E}">
        <p14:creationId xmlns:p14="http://schemas.microsoft.com/office/powerpoint/2010/main" val="69363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FDFFBE-D768-E24E-94A5-849DBB83BA95}"/>
              </a:ext>
            </a:extLst>
          </p:cNvPr>
          <p:cNvSpPr>
            <a:spLocks noGrp="1"/>
          </p:cNvSpPr>
          <p:nvPr>
            <p:ph type="body" sz="quarter" idx="10"/>
          </p:nvPr>
        </p:nvSpPr>
        <p:spPr>
          <a:xfrm>
            <a:off x="296883" y="2672514"/>
            <a:ext cx="5379822" cy="1305720"/>
          </a:xfrm>
        </p:spPr>
        <p:txBody>
          <a:bodyPr>
            <a:noAutofit/>
          </a:bodyPr>
          <a:lstStyle/>
          <a:p>
            <a:r>
              <a:rPr lang="en-US" sz="4000" dirty="0"/>
              <a:t>Questions</a:t>
            </a:r>
          </a:p>
          <a:p>
            <a:r>
              <a:rPr lang="en-US" sz="4000" dirty="0"/>
              <a:t>Twitter: @</a:t>
            </a:r>
            <a:r>
              <a:rPr lang="en-US" sz="4000" dirty="0" err="1"/>
              <a:t>cyberGoatPsyOps</a:t>
            </a:r>
            <a:endParaRPr lang="en-US" sz="4000" dirty="0"/>
          </a:p>
          <a:p>
            <a:r>
              <a:rPr lang="en-US" sz="4000" dirty="0"/>
              <a:t>@</a:t>
            </a:r>
            <a:r>
              <a:rPr lang="en-US" sz="4000" dirty="0" err="1"/>
              <a:t>TrustedSec</a:t>
            </a:r>
            <a:endParaRPr lang="en-US" sz="4000" dirty="0"/>
          </a:p>
        </p:txBody>
      </p:sp>
    </p:spTree>
    <p:extLst>
      <p:ext uri="{BB962C8B-B14F-4D97-AF65-F5344CB8AC3E}">
        <p14:creationId xmlns:p14="http://schemas.microsoft.com/office/powerpoint/2010/main" val="361210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8EBB-2937-4347-9F10-63653D9A31A5}"/>
              </a:ext>
            </a:extLst>
          </p:cNvPr>
          <p:cNvSpPr>
            <a:spLocks noGrp="1"/>
          </p:cNvSpPr>
          <p:nvPr>
            <p:ph type="title"/>
          </p:nvPr>
        </p:nvSpPr>
        <p:spPr/>
        <p:txBody>
          <a:bodyPr/>
          <a:lstStyle/>
          <a:p>
            <a:r>
              <a:rPr lang="en-US" dirty="0"/>
              <a:t>$ </a:t>
            </a:r>
            <a:r>
              <a:rPr lang="en-US" dirty="0" err="1"/>
              <a:t>Whoami</a:t>
            </a:r>
            <a:endParaRPr lang="en-US" dirty="0"/>
          </a:p>
        </p:txBody>
      </p:sp>
      <p:sp>
        <p:nvSpPr>
          <p:cNvPr id="3" name="Content Placeholder 2">
            <a:extLst>
              <a:ext uri="{FF2B5EF4-FFF2-40B4-BE49-F238E27FC236}">
                <a16:creationId xmlns:a16="http://schemas.microsoft.com/office/drawing/2014/main" id="{87ED7FEF-2526-6C48-9153-73BBE7961059}"/>
              </a:ext>
            </a:extLst>
          </p:cNvPr>
          <p:cNvSpPr>
            <a:spLocks noGrp="1"/>
          </p:cNvSpPr>
          <p:nvPr>
            <p:ph idx="1"/>
          </p:nvPr>
        </p:nvSpPr>
        <p:spPr/>
        <p:txBody>
          <a:bodyPr>
            <a:normAutofit/>
          </a:bodyPr>
          <a:lstStyle/>
          <a:p>
            <a:pPr marL="0" indent="0">
              <a:buNone/>
            </a:pPr>
            <a:r>
              <a:rPr lang="en-US" sz="3000" dirty="0"/>
              <a:t>Senior IR Consultant @</a:t>
            </a:r>
            <a:r>
              <a:rPr lang="en-US" sz="3000" dirty="0" err="1"/>
              <a:t>TrustedSec</a:t>
            </a:r>
            <a:r>
              <a:rPr lang="en-US" sz="3000" dirty="0"/>
              <a:t> who specializes on Threat Hunting</a:t>
            </a:r>
          </a:p>
          <a:p>
            <a:pPr marL="0" indent="0">
              <a:buNone/>
            </a:pPr>
            <a:endParaRPr lang="en-US" dirty="0"/>
          </a:p>
          <a:p>
            <a:r>
              <a:rPr lang="en-US" dirty="0"/>
              <a:t>Comes from the US DoD space (Cyber Ranger)</a:t>
            </a:r>
          </a:p>
          <a:p>
            <a:r>
              <a:rPr lang="en-US" dirty="0"/>
              <a:t>From Los Angeles, but currently in Austin</a:t>
            </a:r>
          </a:p>
          <a:p>
            <a:r>
              <a:rPr lang="en-US" dirty="0"/>
              <a:t>Bunch of certs, but do they really matter?</a:t>
            </a:r>
          </a:p>
          <a:p>
            <a:r>
              <a:rPr lang="en-US" dirty="0"/>
              <a:t>Interesting facts</a:t>
            </a:r>
          </a:p>
          <a:p>
            <a:pPr lvl="1"/>
            <a:r>
              <a:rPr lang="en-US" dirty="0"/>
              <a:t>Speak 3 languages</a:t>
            </a:r>
          </a:p>
          <a:p>
            <a:pPr lvl="1"/>
            <a:r>
              <a:rPr lang="en-US" dirty="0"/>
              <a:t>Build my own keyboards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3357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354E4D-92CA-D549-B630-32C298CA5C22}"/>
              </a:ext>
            </a:extLst>
          </p:cNvPr>
          <p:cNvSpPr>
            <a:spLocks noGrp="1"/>
          </p:cNvSpPr>
          <p:nvPr>
            <p:ph type="body" sz="quarter" idx="10"/>
          </p:nvPr>
        </p:nvSpPr>
        <p:spPr>
          <a:xfrm>
            <a:off x="435600" y="1626079"/>
            <a:ext cx="5397500" cy="3605841"/>
          </a:xfrm>
        </p:spPr>
        <p:txBody>
          <a:bodyPr>
            <a:normAutofit/>
          </a:bodyPr>
          <a:lstStyle/>
          <a:p>
            <a:r>
              <a:rPr lang="en-US" dirty="0"/>
              <a:t>General </a:t>
            </a:r>
          </a:p>
          <a:p>
            <a:r>
              <a:rPr lang="en-US" dirty="0"/>
              <a:t>Overview</a:t>
            </a:r>
          </a:p>
        </p:txBody>
      </p:sp>
    </p:spTree>
    <p:extLst>
      <p:ext uri="{BB962C8B-B14F-4D97-AF65-F5344CB8AC3E}">
        <p14:creationId xmlns:p14="http://schemas.microsoft.com/office/powerpoint/2010/main" val="3647751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8EBB-2937-4347-9F10-63653D9A31A5}"/>
              </a:ext>
            </a:extLst>
          </p:cNvPr>
          <p:cNvSpPr>
            <a:spLocks noGrp="1"/>
          </p:cNvSpPr>
          <p:nvPr>
            <p:ph type="title"/>
          </p:nvPr>
        </p:nvSpPr>
        <p:spPr/>
        <p:txBody>
          <a:bodyPr/>
          <a:lstStyle/>
          <a:p>
            <a:r>
              <a:rPr lang="en-US" dirty="0"/>
              <a:t>Threat Hunt Building Overview</a:t>
            </a:r>
          </a:p>
        </p:txBody>
      </p:sp>
      <p:sp>
        <p:nvSpPr>
          <p:cNvPr id="3" name="Content Placeholder 2">
            <a:extLst>
              <a:ext uri="{FF2B5EF4-FFF2-40B4-BE49-F238E27FC236}">
                <a16:creationId xmlns:a16="http://schemas.microsoft.com/office/drawing/2014/main" id="{87ED7FEF-2526-6C48-9153-73BBE7961059}"/>
              </a:ext>
            </a:extLst>
          </p:cNvPr>
          <p:cNvSpPr>
            <a:spLocks noGrp="1"/>
          </p:cNvSpPr>
          <p:nvPr>
            <p:ph idx="1"/>
          </p:nvPr>
        </p:nvSpPr>
        <p:spPr/>
        <p:txBody>
          <a:bodyPr>
            <a:normAutofit fontScale="92500" lnSpcReduction="10000"/>
          </a:bodyPr>
          <a:lstStyle/>
          <a:p>
            <a:pPr marL="0" indent="0">
              <a:buNone/>
            </a:pPr>
            <a:r>
              <a:rPr lang="en-US" sz="3000" dirty="0" err="1"/>
              <a:t>TrustedSec</a:t>
            </a:r>
            <a:r>
              <a:rPr lang="en-US" sz="3000" dirty="0"/>
              <a:t> conducts threat hunt program and operational training engagements. </a:t>
            </a:r>
            <a:r>
              <a:rPr lang="en-US" sz="3000" dirty="0" err="1"/>
              <a:t>TrustedSec</a:t>
            </a:r>
            <a:r>
              <a:rPr lang="en-US" sz="3000" dirty="0"/>
              <a:t> engagements strive to balance and focus on the following threat hunt areas: </a:t>
            </a:r>
          </a:p>
          <a:p>
            <a:pPr marL="0" indent="0">
              <a:buNone/>
            </a:pPr>
            <a:endParaRPr lang="en-US" dirty="0"/>
          </a:p>
          <a:p>
            <a:r>
              <a:rPr lang="en-US" dirty="0"/>
              <a:t>Formal Threat Hunt process development guidance</a:t>
            </a:r>
          </a:p>
          <a:p>
            <a:r>
              <a:rPr lang="en-US" dirty="0"/>
              <a:t>Logging and visibility and architecture review</a:t>
            </a:r>
          </a:p>
          <a:p>
            <a:r>
              <a:rPr lang="en-US" dirty="0"/>
              <a:t>Operational threat hunting development</a:t>
            </a:r>
          </a:p>
          <a:p>
            <a:r>
              <a:rPr lang="en-US" dirty="0"/>
              <a:t>Ongoing Threat Hunt program evaluation and maturation.</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97431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0152-F2C9-7F4A-88D0-7213DFD5737D}"/>
              </a:ext>
            </a:extLst>
          </p:cNvPr>
          <p:cNvSpPr>
            <a:spLocks noGrp="1"/>
          </p:cNvSpPr>
          <p:nvPr>
            <p:ph type="title"/>
          </p:nvPr>
        </p:nvSpPr>
        <p:spPr/>
        <p:txBody>
          <a:bodyPr/>
          <a:lstStyle/>
          <a:p>
            <a:r>
              <a:rPr lang="en-US" dirty="0"/>
              <a:t>Threat Hunt Program Overview</a:t>
            </a:r>
          </a:p>
        </p:txBody>
      </p:sp>
      <p:sp>
        <p:nvSpPr>
          <p:cNvPr id="3" name="Content Placeholder 2">
            <a:extLst>
              <a:ext uri="{FF2B5EF4-FFF2-40B4-BE49-F238E27FC236}">
                <a16:creationId xmlns:a16="http://schemas.microsoft.com/office/drawing/2014/main" id="{FBA878E5-A153-524B-8D02-809A0AF741F7}"/>
              </a:ext>
            </a:extLst>
          </p:cNvPr>
          <p:cNvSpPr>
            <a:spLocks noGrp="1"/>
          </p:cNvSpPr>
          <p:nvPr>
            <p:ph idx="1"/>
          </p:nvPr>
        </p:nvSpPr>
        <p:spPr/>
        <p:txBody>
          <a:bodyPr>
            <a:normAutofit fontScale="92500" lnSpcReduction="10000"/>
          </a:bodyPr>
          <a:lstStyle/>
          <a:p>
            <a:pPr lvl="0"/>
            <a:r>
              <a:rPr lang="en-US" dirty="0"/>
              <a:t>Phase 1 focuses on a deep dive into the environment to help the receiving team understand that if you don’t know your environment, you can't possibly hunt in your environment. </a:t>
            </a:r>
          </a:p>
          <a:p>
            <a:pPr lvl="0"/>
            <a:r>
              <a:rPr lang="en-US" dirty="0"/>
              <a:t>Phase 2 and 3 gradually builds into operation threat hunting activities. </a:t>
            </a:r>
          </a:p>
          <a:p>
            <a:pPr lvl="0"/>
            <a:r>
              <a:rPr lang="en-US" dirty="0"/>
              <a:t>Phase 4 focuses on a full day threat hunt exercise starting from hypothesis development, complete testing and validation of chosen detection, live-fire detection alert verification, which resulted in a newly created operational detection queries. </a:t>
            </a:r>
          </a:p>
          <a:p>
            <a:pPr lvl="0"/>
            <a:r>
              <a:rPr lang="en-US" dirty="0"/>
              <a:t>Phase 5 summary and presentation of the week's activities, obtain feedback from the receiving team, and cover any material that may need be revisited.  </a:t>
            </a:r>
          </a:p>
        </p:txBody>
      </p:sp>
    </p:spTree>
    <p:extLst>
      <p:ext uri="{BB962C8B-B14F-4D97-AF65-F5344CB8AC3E}">
        <p14:creationId xmlns:p14="http://schemas.microsoft.com/office/powerpoint/2010/main" val="77285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4A88B-B147-2D40-AC08-20A4237156BB}"/>
              </a:ext>
            </a:extLst>
          </p:cNvPr>
          <p:cNvSpPr>
            <a:spLocks noGrp="1"/>
          </p:cNvSpPr>
          <p:nvPr>
            <p:ph type="body" sz="quarter" idx="10"/>
          </p:nvPr>
        </p:nvSpPr>
        <p:spPr/>
        <p:txBody>
          <a:bodyPr>
            <a:noAutofit/>
          </a:bodyPr>
          <a:lstStyle/>
          <a:p>
            <a:r>
              <a:rPr lang="en-US" sz="4000" dirty="0"/>
              <a:t>Phase 1</a:t>
            </a:r>
          </a:p>
          <a:p>
            <a:endParaRPr lang="en-US" sz="4000" dirty="0"/>
          </a:p>
        </p:txBody>
      </p:sp>
    </p:spTree>
    <p:extLst>
      <p:ext uri="{BB962C8B-B14F-4D97-AF65-F5344CB8AC3E}">
        <p14:creationId xmlns:p14="http://schemas.microsoft.com/office/powerpoint/2010/main" val="29398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9D8B-FE82-BB41-90C7-C4C5B2377361}"/>
              </a:ext>
            </a:extLst>
          </p:cNvPr>
          <p:cNvSpPr>
            <a:spLocks noGrp="1"/>
          </p:cNvSpPr>
          <p:nvPr>
            <p:ph type="title"/>
          </p:nvPr>
        </p:nvSpPr>
        <p:spPr/>
        <p:txBody>
          <a:bodyPr/>
          <a:lstStyle/>
          <a:p>
            <a:r>
              <a:rPr lang="en-US" dirty="0"/>
              <a:t>High Level Overview</a:t>
            </a:r>
          </a:p>
        </p:txBody>
      </p:sp>
      <p:sp>
        <p:nvSpPr>
          <p:cNvPr id="3" name="Content Placeholder 2">
            <a:extLst>
              <a:ext uri="{FF2B5EF4-FFF2-40B4-BE49-F238E27FC236}">
                <a16:creationId xmlns:a16="http://schemas.microsoft.com/office/drawing/2014/main" id="{900F4293-DCAE-CC4D-9660-B629AB0B8EB2}"/>
              </a:ext>
            </a:extLst>
          </p:cNvPr>
          <p:cNvSpPr>
            <a:spLocks noGrp="1"/>
          </p:cNvSpPr>
          <p:nvPr>
            <p:ph idx="1"/>
          </p:nvPr>
        </p:nvSpPr>
        <p:spPr/>
        <p:txBody>
          <a:bodyPr/>
          <a:lstStyle/>
          <a:p>
            <a:pPr fontAlgn="base"/>
            <a:r>
              <a:rPr lang="en-US" dirty="0"/>
              <a:t>Security Infrastructure Review  </a:t>
            </a:r>
          </a:p>
          <a:p>
            <a:pPr fontAlgn="base"/>
            <a:r>
              <a:rPr lang="en-US" dirty="0"/>
              <a:t>Asset Management Review  </a:t>
            </a:r>
          </a:p>
          <a:p>
            <a:pPr fontAlgn="base"/>
            <a:r>
              <a:rPr lang="en-US" dirty="0"/>
              <a:t>Logging Overview  </a:t>
            </a:r>
          </a:p>
          <a:p>
            <a:pPr fontAlgn="base"/>
            <a:r>
              <a:rPr lang="en-US" dirty="0"/>
              <a:t>Identify Critical Data and Key Points In The Network  </a:t>
            </a:r>
          </a:p>
          <a:p>
            <a:pPr fontAlgn="base"/>
            <a:r>
              <a:rPr lang="en-US" dirty="0"/>
              <a:t>Verify TrustedSec Access  </a:t>
            </a:r>
          </a:p>
          <a:p>
            <a:pPr fontAlgn="base"/>
            <a:r>
              <a:rPr lang="en-US" dirty="0"/>
              <a:t>Review current Threat Hunt Program Development</a:t>
            </a:r>
          </a:p>
        </p:txBody>
      </p:sp>
    </p:spTree>
    <p:extLst>
      <p:ext uri="{BB962C8B-B14F-4D97-AF65-F5344CB8AC3E}">
        <p14:creationId xmlns:p14="http://schemas.microsoft.com/office/powerpoint/2010/main" val="2046559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7F30A-3FCF-184A-AA57-F017FCBA8901}"/>
              </a:ext>
            </a:extLst>
          </p:cNvPr>
          <p:cNvSpPr>
            <a:spLocks noGrp="1"/>
          </p:cNvSpPr>
          <p:nvPr>
            <p:ph type="body" sz="quarter" idx="10"/>
          </p:nvPr>
        </p:nvSpPr>
        <p:spPr/>
        <p:txBody>
          <a:bodyPr>
            <a:normAutofit fontScale="92500" lnSpcReduction="10000"/>
          </a:bodyPr>
          <a:lstStyle/>
          <a:p>
            <a:r>
              <a:rPr lang="en-US" sz="4300" dirty="0"/>
              <a:t>Phase 2</a:t>
            </a:r>
          </a:p>
          <a:p>
            <a:endParaRPr lang="en-US" dirty="0"/>
          </a:p>
          <a:p>
            <a:endParaRPr lang="en-US" dirty="0"/>
          </a:p>
        </p:txBody>
      </p:sp>
    </p:spTree>
    <p:extLst>
      <p:ext uri="{BB962C8B-B14F-4D97-AF65-F5344CB8AC3E}">
        <p14:creationId xmlns:p14="http://schemas.microsoft.com/office/powerpoint/2010/main" val="167475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9D8B-FE82-BB41-90C7-C4C5B2377361}"/>
              </a:ext>
            </a:extLst>
          </p:cNvPr>
          <p:cNvSpPr>
            <a:spLocks noGrp="1"/>
          </p:cNvSpPr>
          <p:nvPr>
            <p:ph type="title"/>
          </p:nvPr>
        </p:nvSpPr>
        <p:spPr/>
        <p:txBody>
          <a:bodyPr/>
          <a:lstStyle/>
          <a:p>
            <a:r>
              <a:rPr lang="en-US" dirty="0"/>
              <a:t>High Level Recap</a:t>
            </a:r>
          </a:p>
        </p:txBody>
      </p:sp>
      <p:sp>
        <p:nvSpPr>
          <p:cNvPr id="3" name="Content Placeholder 2">
            <a:extLst>
              <a:ext uri="{FF2B5EF4-FFF2-40B4-BE49-F238E27FC236}">
                <a16:creationId xmlns:a16="http://schemas.microsoft.com/office/drawing/2014/main" id="{900F4293-DCAE-CC4D-9660-B629AB0B8EB2}"/>
              </a:ext>
            </a:extLst>
          </p:cNvPr>
          <p:cNvSpPr>
            <a:spLocks noGrp="1"/>
          </p:cNvSpPr>
          <p:nvPr>
            <p:ph idx="1"/>
          </p:nvPr>
        </p:nvSpPr>
        <p:spPr/>
        <p:txBody>
          <a:bodyPr/>
          <a:lstStyle/>
          <a:p>
            <a:pPr fontAlgn="base"/>
            <a:r>
              <a:rPr lang="en-US" dirty="0"/>
              <a:t>Go Over Threat Hunt Methodologies  </a:t>
            </a:r>
          </a:p>
          <a:p>
            <a:pPr fontAlgn="base"/>
            <a:r>
              <a:rPr lang="en-US" dirty="0"/>
              <a:t>Go Over Threat Hunting and Red Team Frameworks  </a:t>
            </a:r>
          </a:p>
          <a:p>
            <a:pPr fontAlgn="base"/>
            <a:r>
              <a:rPr lang="en-US" dirty="0"/>
              <a:t>Moving From Ad-Hoc to Operational Threat Hunt  </a:t>
            </a:r>
          </a:p>
          <a:p>
            <a:pPr fontAlgn="base"/>
            <a:r>
              <a:rPr lang="en-US" dirty="0"/>
              <a:t>Go Over Threat Hunt strategies  </a:t>
            </a:r>
          </a:p>
          <a:p>
            <a:pPr fontAlgn="base"/>
            <a:r>
              <a:rPr lang="en-US" dirty="0"/>
              <a:t>Begin Looking at Security Operations Dashboard Alerts  </a:t>
            </a:r>
          </a:p>
        </p:txBody>
      </p:sp>
    </p:spTree>
    <p:extLst>
      <p:ext uri="{BB962C8B-B14F-4D97-AF65-F5344CB8AC3E}">
        <p14:creationId xmlns:p14="http://schemas.microsoft.com/office/powerpoint/2010/main" val="1251219971"/>
      </p:ext>
    </p:extLst>
  </p:cSld>
  <p:clrMapOvr>
    <a:masterClrMapping/>
  </p:clrMapOvr>
</p:sld>
</file>

<file path=ppt/theme/theme1.xml><?xml version="1.0" encoding="utf-8"?>
<a:theme xmlns:a="http://schemas.openxmlformats.org/drawingml/2006/main" name="Main Content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26954</TotalTime>
  <Words>1394</Words>
  <Application>Microsoft Office PowerPoint</Application>
  <PresentationFormat>Widescreen</PresentationFormat>
  <Paragraphs>224</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Courier New</vt:lpstr>
      <vt:lpstr>Open Sans</vt:lpstr>
      <vt:lpstr>Open Sans Light</vt:lpstr>
      <vt:lpstr>Symbol</vt:lpstr>
      <vt:lpstr>Times New Roman</vt:lpstr>
      <vt:lpstr>Wingdings</vt:lpstr>
      <vt:lpstr>Main Content Slide</vt:lpstr>
      <vt:lpstr>PowerPoint Presentation</vt:lpstr>
      <vt:lpstr>$ Whoami</vt:lpstr>
      <vt:lpstr>PowerPoint Presentation</vt:lpstr>
      <vt:lpstr>Threat Hunt Building Overview</vt:lpstr>
      <vt:lpstr>Threat Hunt Program Overview</vt:lpstr>
      <vt:lpstr>PowerPoint Presentation</vt:lpstr>
      <vt:lpstr>High Level Overview</vt:lpstr>
      <vt:lpstr>PowerPoint Presentation</vt:lpstr>
      <vt:lpstr>High Level Recap</vt:lpstr>
      <vt:lpstr>PowerPoint Presentation</vt:lpstr>
      <vt:lpstr>High Level Recap</vt:lpstr>
      <vt:lpstr>PowerPoint Presentation</vt:lpstr>
      <vt:lpstr>High Level Recap</vt:lpstr>
      <vt:lpstr>PowerPoint Presentation</vt:lpstr>
      <vt:lpstr>High Level 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Noll</dc:creator>
  <cp:lastModifiedBy>Leo Bastidas</cp:lastModifiedBy>
  <cp:revision>384</cp:revision>
  <cp:lastPrinted>2020-04-21T00:30:09Z</cp:lastPrinted>
  <dcterms:created xsi:type="dcterms:W3CDTF">2019-08-20T18:56:44Z</dcterms:created>
  <dcterms:modified xsi:type="dcterms:W3CDTF">2020-05-30T20:21:27Z</dcterms:modified>
</cp:coreProperties>
</file>